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0D72F8-4799-49C9-B311-AE3189DF90F5}" type="datetimeFigureOut">
              <a:rPr lang="pl-PL" smtClean="0"/>
              <a:pPr/>
              <a:t>11.09.2019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F2376C-CEE2-45EE-9271-2D8E83D15A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300170"/>
          </a:xfrm>
        </p:spPr>
        <p:txBody>
          <a:bodyPr>
            <a:normAutofit/>
          </a:bodyPr>
          <a:lstStyle/>
          <a:p>
            <a:endParaRPr lang="pl-PL" sz="1800" b="1" spc="-1" dirty="0" smtClean="0">
              <a:solidFill>
                <a:srgbClr val="FF0000"/>
              </a:solidFill>
              <a:latin typeface="Arial"/>
              <a:ea typeface="DejaVu Sans"/>
            </a:endParaRPr>
          </a:p>
          <a:p>
            <a:r>
              <a:rPr lang="pl-PL" sz="4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ZYSK</a:t>
            </a:r>
            <a:r>
              <a:rPr lang="pl-PL" sz="4400" spc="-1" dirty="0" smtClean="0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r>
              <a:rPr lang="pl-PL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pl-PL" sz="28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czy</a:t>
            </a:r>
            <a:r>
              <a:rPr lang="pl-PL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pl-PL" sz="4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STRATA</a:t>
            </a:r>
            <a:r>
              <a:rPr lang="pl-PL" sz="4400" spc="-1" dirty="0" smtClean="0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357298"/>
            <a:ext cx="8229600" cy="1785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800" b="1" spc="-1" dirty="0" smtClean="0">
                <a:solidFill>
                  <a:schemeClr val="bg1"/>
                </a:solidFill>
                <a:latin typeface="Arial"/>
                <a:ea typeface="DejaVu Sans"/>
              </a:rPr>
              <a:t>OD PROTESTU</a:t>
            </a:r>
            <a:r>
              <a:rPr lang="pl-PL" sz="4800" b="1" spc="-1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pl-PL" sz="4800" b="1" spc="-1" dirty="0" smtClean="0">
                <a:solidFill>
                  <a:schemeClr val="bg1"/>
                </a:solidFill>
                <a:latin typeface="Arial"/>
              </a:rPr>
            </a:br>
            <a:r>
              <a:rPr lang="pl-PL" sz="4800" b="1" spc="-1" dirty="0" smtClean="0">
                <a:solidFill>
                  <a:schemeClr val="bg1"/>
                </a:solidFill>
                <a:latin typeface="Arial"/>
                <a:ea typeface="DejaVu Sans"/>
              </a:rPr>
              <a:t>DO POROZUMIENIA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5842" name="AutoShape 2" descr="Znalezione obrazy dla zapytania komisja miÄdzyzakÅadowa solidarnoÅc gdy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4714884"/>
            <a:ext cx="6400800" cy="13858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1800" b="1" i="0" u="none" strike="noStrike" kern="1200" cap="none" spc="-1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DejaVu Sans"/>
              <a:cs typeface="+mn-cs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357290" y="4786322"/>
            <a:ext cx="6400800" cy="1300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1800" b="1" i="0" u="none" strike="noStrike" kern="1200" cap="none" spc="-1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DejaVu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1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KOMISJA MIĘDZYZAKŁADOWA NSZZ „Solidarność” PRACOWNIKÓW OŚWIATY I WYCHOWANIA W GDYNI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66"/>
                </a:solidFill>
              </a:rPr>
              <a:t>PRZEBIEG STRAJKU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3714776" cy="45720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Bardzo duże</a:t>
            </a:r>
          </a:p>
          <a:p>
            <a:pPr>
              <a:buNone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zainteresowanie</a:t>
            </a:r>
          </a:p>
          <a:p>
            <a:pPr>
              <a:buNone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mediów.</a:t>
            </a:r>
          </a:p>
          <a:p>
            <a:pPr>
              <a:buBlip>
                <a:blip r:embed="rId2"/>
              </a:buBlip>
            </a:pP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pPr>
              <a:buBlip>
                <a:blip r:embed="rId2"/>
              </a:buBlip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Pozytywny odbiór</a:t>
            </a:r>
          </a:p>
          <a:p>
            <a:pPr>
              <a:buNone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społeczny.</a:t>
            </a:r>
          </a:p>
          <a:p>
            <a:pPr>
              <a:buBlip>
                <a:blip r:embed="rId2"/>
              </a:buBlip>
            </a:pP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pPr marL="0" lvl="0" indent="0">
              <a:buBlip>
                <a:blip r:embed="rId2"/>
              </a:buBlip>
              <a:defRPr/>
            </a:pPr>
            <a:r>
              <a:rPr lang="pl-PL" sz="2800" spc="-1" dirty="0" smtClean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Przekaz informacji </a:t>
            </a:r>
          </a:p>
          <a:p>
            <a:pPr marL="0" lvl="0" indent="0">
              <a:buNone/>
              <a:defRPr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na temat specyfiki</a:t>
            </a:r>
          </a:p>
          <a:p>
            <a:pPr marL="0" lvl="0" indent="0">
              <a:buNone/>
              <a:defRPr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pracy nauczycieli.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pPr>
              <a:buBlip>
                <a:blip r:embed="rId2"/>
              </a:buBlip>
            </a:pP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pPr>
              <a:buBlip>
                <a:blip r:embed="rId2"/>
              </a:buBlip>
            </a:pP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endParaRPr lang="pl-PL" dirty="0"/>
          </a:p>
        </p:txBody>
      </p:sp>
      <p:pic>
        <p:nvPicPr>
          <p:cNvPr id="7" name="Symbol zastępczy zawartości 6" descr="D:\1  (3)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85926"/>
            <a:ext cx="521497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4090990" cy="1143008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Sztab protestacyjny na bieżąco informował o podjętych decyzjach </a:t>
            </a:r>
            <a:endParaRPr lang="pl-PL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29190" y="500042"/>
            <a:ext cx="3733800" cy="164307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pl-PL" spc="-1" dirty="0" smtClean="0">
                <a:solidFill>
                  <a:srgbClr val="003399"/>
                </a:solidFill>
                <a:latin typeface="Arial"/>
                <a:ea typeface="DejaVu Sans"/>
              </a:rPr>
              <a:t>Włączenie się do akcji protestacyjnej członków oświatowej Solidarności </a:t>
            </a:r>
          </a:p>
          <a:p>
            <a:pPr algn="ctr">
              <a:spcBef>
                <a:spcPts val="0"/>
              </a:spcBef>
            </a:pPr>
            <a:r>
              <a:rPr lang="pl-PL" spc="-1" dirty="0" smtClean="0">
                <a:solidFill>
                  <a:srgbClr val="003399"/>
                </a:solidFill>
                <a:latin typeface="Arial"/>
                <a:ea typeface="DejaVu Sans"/>
              </a:rPr>
              <a:t>z terenu całej Polski</a:t>
            </a:r>
            <a:endParaRPr lang="pl-PL" dirty="0">
              <a:solidFill>
                <a:srgbClr val="003399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sz="half" idx="4"/>
          </p:nvPr>
        </p:nvPicPr>
        <p:blipFill>
          <a:blip r:embed="rId2"/>
          <a:stretch/>
        </p:blipFill>
        <p:spPr>
          <a:xfrm>
            <a:off x="4714876" y="2285992"/>
            <a:ext cx="414340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214282" y="1428736"/>
            <a:ext cx="442915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STRAJK GŁODOWY!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772400" cy="33575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Brak reakcji ze strony rządu!</a:t>
            </a:r>
            <a:endParaRPr lang="pl-PL" sz="3200" b="1" spc="-1" dirty="0" smtClean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Po </a:t>
            </a: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14 dniach strajku okupacyjnego </a:t>
            </a: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zostaje podjęta decyzja o zaostrzeniu protestu. Ogłoszenie rozpoczęcia (równolegle ze strajkiem okupacyjnym) protestu głodowego.</a:t>
            </a:r>
            <a:endParaRPr lang="pl-PL" sz="32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pl-PL" b="1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pl-PL" sz="4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21 dzień </a:t>
            </a:r>
            <a:r>
              <a:rPr lang="pl-PL" sz="44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protestu i</a:t>
            </a:r>
            <a:r>
              <a:rPr lang="pl-PL" sz="44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4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7 dzień </a:t>
            </a:r>
            <a:r>
              <a:rPr lang="pl-PL" sz="44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strajku głodowego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67144"/>
          </a:xfrm>
        </p:spPr>
        <p:txBody>
          <a:bodyPr>
            <a:normAutofit lnSpcReduction="10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pl-PL" sz="3000" spc="-1" dirty="0" smtClean="0">
              <a:solidFill>
                <a:srgbClr val="3366CC"/>
              </a:solidFill>
              <a:latin typeface="Arial"/>
              <a:ea typeface="DejaVu Sans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Przyjazd</a:t>
            </a:r>
            <a:r>
              <a:rPr lang="pl-PL" sz="3000" u="sng" spc="-1" dirty="0" smtClean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spc="-1" dirty="0" smtClean="0">
                <a:solidFill>
                  <a:srgbClr val="000099"/>
                </a:solidFill>
                <a:latin typeface="Arial"/>
                <a:ea typeface="DejaVu Sans"/>
              </a:rPr>
              <a:t>Przewodniczącego Komisji Krajowej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Piotra Dudy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spc="-1" dirty="0" smtClean="0">
                <a:solidFill>
                  <a:srgbClr val="000099"/>
                </a:solidFill>
                <a:latin typeface="Arial"/>
                <a:ea typeface="DejaVu Sans"/>
              </a:rPr>
              <a:t> Zastępcy Przewodniczącego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Jerzego Jaworskiego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Decyzja Przewodniczącego Piotra Dudy 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8064529" cy="2952764"/>
          </a:xfrm>
        </p:spPr>
        <p:txBody>
          <a:bodyPr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Włączenie do zespołu negocjacyjnego przy Radzie Dialogu Społecznego grupy związkowców z Małopolski.</a:t>
            </a:r>
            <a:endParaRPr lang="pl-PL" sz="32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1 kwietnia 2019r.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5786" y="2857496"/>
            <a:ext cx="7772400" cy="1857388"/>
          </a:xfrm>
        </p:spPr>
        <p:txBody>
          <a:bodyPr>
            <a:noAutofit/>
          </a:bodyPr>
          <a:lstStyle/>
          <a:p>
            <a:pPr marL="432000" indent="-321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Rozpoczęcie negocjacji z rządem </a:t>
            </a:r>
          </a:p>
          <a:p>
            <a:pPr marL="432000" indent="-321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w ramach Rady Dialogu Społecznego </a:t>
            </a:r>
          </a:p>
          <a:p>
            <a:pPr marL="432000" indent="-32184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w Warszawie.</a:t>
            </a:r>
            <a:endParaRPr lang="pl-PL" sz="32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sz="2000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714884"/>
            <a:ext cx="7772400" cy="1381128"/>
          </a:xfrm>
          <a:prstGeom prst="rect">
            <a:avLst/>
          </a:prstGeom>
        </p:spPr>
        <p:txBody>
          <a:bodyPr anchor="t" anchorCtr="0">
            <a:normAutofit fontScale="92500" lnSpcReduction="20000"/>
          </a:bodyPr>
          <a:lstStyle/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Blip>
                <a:blip r:embed="rId2"/>
              </a:buBlip>
              <a:tabLst/>
              <a:defRPr/>
            </a:pPr>
            <a:r>
              <a:rPr kumimoji="0" lang="pl-PL" sz="3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W Krakowie kontynuacja zarówno strajku</a:t>
            </a:r>
            <a:r>
              <a:rPr kumimoji="0" lang="pl-PL" sz="3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pl-PL" sz="3500" b="0" i="1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okupacyjnego</a:t>
            </a:r>
            <a:r>
              <a:rPr kumimoji="0" lang="pl-PL" sz="3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pl-PL" sz="3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jak i strajku </a:t>
            </a:r>
            <a:r>
              <a:rPr kumimoji="0" lang="pl-PL" sz="3500" b="0" i="1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głodowego</a:t>
            </a:r>
            <a:r>
              <a:rPr kumimoji="0" lang="pl-PL" sz="3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.</a:t>
            </a:r>
            <a:endParaRPr kumimoji="0" lang="pl-PL" sz="3200" b="0" i="0" u="none" strike="noStrike" kern="1200" cap="none" spc="-1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KOLEJNE DNI PROTESTU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4282" y="2500306"/>
            <a:ext cx="8715436" cy="414340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tretch/>
        </p:blipFill>
        <p:spPr>
          <a:xfrm>
            <a:off x="285720" y="2571744"/>
            <a:ext cx="835824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14348" y="1928802"/>
            <a:ext cx="7772400" cy="14287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42910" y="500042"/>
            <a:ext cx="8215370" cy="292895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432000" indent="-321840">
              <a:spcBef>
                <a:spcPts val="1417"/>
              </a:spcBef>
              <a:buBlip>
                <a:blip r:embed="rId2"/>
              </a:buBlip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Inne związki nie wyrażają zgody na</a:t>
            </a:r>
          </a:p>
          <a:p>
            <a:pPr marL="43200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podpisanie porozumienia zarówno </a:t>
            </a:r>
          </a:p>
          <a:p>
            <a:pPr marL="43200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w zakresie kierowanych przez Solidarność </a:t>
            </a:r>
          </a:p>
          <a:p>
            <a:pPr marL="43200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postulatów merytorycznych </a:t>
            </a:r>
            <a:r>
              <a:rPr lang="pl-PL" sz="2800" b="1" i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awans, ocena</a:t>
            </a:r>
          </a:p>
          <a:p>
            <a:pPr marL="432000" indent="-321840">
              <a:spcBef>
                <a:spcPts val="1417"/>
              </a:spcBef>
            </a:pPr>
            <a:r>
              <a:rPr lang="pl-PL" sz="2800" b="1" i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 pracy</a:t>
            </a:r>
            <a:r>
              <a:rPr lang="pl-PL" sz="28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pl-PL" sz="2800" b="1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, </a:t>
            </a:r>
            <a:r>
              <a:rPr lang="pl-PL" sz="28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jak również płacowych</a:t>
            </a:r>
            <a:r>
              <a:rPr lang="pl-PL" sz="2800" b="1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. 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714348" y="3500438"/>
            <a:ext cx="7772400" cy="264320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432000" lvl="0" indent="-321840">
              <a:spcBef>
                <a:spcPts val="1417"/>
              </a:spcBef>
              <a:buBlip>
                <a:blip r:embed="rId2"/>
              </a:buBlip>
            </a:pPr>
            <a:r>
              <a:rPr kumimoji="0" lang="pl-PL" sz="3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Pomimo stanowczego odrzucenia przez</a:t>
            </a:r>
          </a:p>
          <a:p>
            <a:pPr marL="432000" lvl="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 stronę rządową postulatu FZZ i ZNP </a:t>
            </a:r>
          </a:p>
          <a:p>
            <a:pPr marL="432000" lvl="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1000 zł podwyżki, postulat tych związków</a:t>
            </a:r>
          </a:p>
          <a:p>
            <a:pPr marL="432000" lvl="0" indent="-321840">
              <a:spcBef>
                <a:spcPts val="1417"/>
              </a:spcBef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pozostaje podtrzymany.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0431" cy="2100285"/>
          </a:xfrm>
        </p:spPr>
        <p:txBody>
          <a:bodyPr>
            <a:normAutofit/>
          </a:bodyPr>
          <a:lstStyle/>
          <a:p>
            <a:pPr marL="432000" indent="-321840" algn="ctr">
              <a:lnSpc>
                <a:spcPct val="100000"/>
              </a:lnSpc>
            </a:pP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Nie ma zgody NSZZ „Solidarność” </a:t>
            </a:r>
            <a:b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</a:b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na podniesienie pensum, </a:t>
            </a:r>
            <a:r>
              <a:rPr lang="pl-PL" sz="3200" spc="-1" dirty="0" smtClean="0">
                <a:solidFill>
                  <a:srgbClr val="000066"/>
                </a:solidFill>
                <a:latin typeface="Arial"/>
                <a:ea typeface="DejaVu Sans"/>
              </a:rPr>
              <a:t>ponieważ wiąże się to ze zwolnieniami z pracy nauczycieli!</a:t>
            </a:r>
            <a:endParaRPr lang="pl-PL" sz="3200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857496"/>
            <a:ext cx="7772400" cy="3643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l-PL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Pojawia się propozycja strony rządowej mająca zrealizować w perspektywie czasowej postulat 1000 zł podwyżki </a:t>
            </a:r>
          </a:p>
          <a:p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w zamian za podniesienie pensum nauczycieli z </a:t>
            </a: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18</a:t>
            </a:r>
            <a:r>
              <a:rPr lang="pl-PL" sz="32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do </a:t>
            </a: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22 </a:t>
            </a:r>
            <a:r>
              <a:rPr lang="pl-PL" sz="3200" spc="-1" dirty="0" smtClean="0">
                <a:solidFill>
                  <a:srgbClr val="003399"/>
                </a:solidFill>
                <a:latin typeface="Arial"/>
                <a:ea typeface="DejaVu Sans"/>
              </a:rPr>
              <a:t>/ </a:t>
            </a: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24</a:t>
            </a:r>
            <a:r>
              <a:rPr lang="pl-PL" sz="32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godzin tygodniowo.</a:t>
            </a:r>
            <a:endParaRPr lang="pl-PL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Propozycja kompromisowa strony rządowej 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023938"/>
          </a:xfrm>
        </p:spPr>
        <p:txBody>
          <a:bodyPr>
            <a:normAutofit lnSpcReduction="10000"/>
          </a:bodyPr>
          <a:lstStyle/>
          <a:p>
            <a:pPr marL="468000" indent="-288000">
              <a:lnSpc>
                <a:spcPct val="100000"/>
              </a:lnSpc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W zakresie wynagrodzeń podwyżka </a:t>
            </a:r>
            <a:r>
              <a:rPr lang="pl-PL" sz="3200" i="1" spc="-1" dirty="0" smtClean="0">
                <a:solidFill>
                  <a:srgbClr val="C00000"/>
                </a:solidFill>
                <a:latin typeface="Arial"/>
                <a:ea typeface="DejaVu Sans"/>
              </a:rPr>
              <a:t>9,6%</a:t>
            </a:r>
            <a:r>
              <a:rPr lang="pl-PL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od września.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3929066"/>
            <a:ext cx="7772400" cy="133826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642910" y="3786190"/>
            <a:ext cx="7772400" cy="1023938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/>
          <a:p>
            <a:pPr marL="468000" indent="-288000">
              <a:lnSpc>
                <a:spcPct val="100000"/>
              </a:lnSpc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Podjęcie prac nad </a:t>
            </a:r>
          </a:p>
          <a:p>
            <a:pPr marL="468000" indent="-28800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3200" spc="-1" dirty="0" smtClean="0">
                <a:solidFill>
                  <a:srgbClr val="FF0000"/>
                </a:solidFill>
                <a:latin typeface="Arial"/>
                <a:ea typeface="DejaVu Sans"/>
              </a:rPr>
              <a:t>      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„</a:t>
            </a:r>
            <a:r>
              <a:rPr lang="pl-PL" sz="3200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pl-PL" sz="3200" b="0" i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Zmianą systemu wynagradzania </a:t>
            </a: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”</a:t>
            </a:r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642910" y="4857760"/>
            <a:ext cx="8143932" cy="1785950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/>
          <a:p>
            <a:pPr marL="468000" indent="-288000">
              <a:lnSpc>
                <a:spcPct val="100000"/>
              </a:lnSpc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Wyjście naprzeciw postulatom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N</a:t>
            </a: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SZZ „Solidarność”, „ </a:t>
            </a:r>
            <a:r>
              <a:rPr lang="pl-PL" sz="3200" b="0" i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które nie powoduje konsekwencji podniesienia tygodniowego pensum pracy nauczyciela </a:t>
            </a:r>
            <a:r>
              <a:rPr lang="pl-PL" sz="3200" b="0" i="1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7772400" cy="5376882"/>
          </a:xfrm>
        </p:spPr>
        <p:txBody>
          <a:bodyPr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000" b="1" spc="-1" dirty="0" smtClean="0">
                <a:solidFill>
                  <a:srgbClr val="003399"/>
                </a:solidFill>
                <a:latin typeface="Arial"/>
                <a:ea typeface="DejaVu Sans"/>
              </a:rPr>
              <a:t>Na podstawie uchwały Rady </a:t>
            </a:r>
            <a:r>
              <a:rPr lang="pl-PL" sz="3000" b="1" spc="-1" dirty="0" err="1" smtClean="0">
                <a:solidFill>
                  <a:srgbClr val="003399"/>
                </a:solidFill>
                <a:latin typeface="Arial"/>
                <a:ea typeface="DejaVu Sans"/>
              </a:rPr>
              <a:t>KSOiW</a:t>
            </a:r>
            <a:r>
              <a:rPr lang="pl-PL" sz="3000" b="1" spc="-1" dirty="0" smtClean="0">
                <a:solidFill>
                  <a:srgbClr val="003399"/>
                </a:solidFill>
                <a:latin typeface="Arial"/>
                <a:ea typeface="DejaVu Sans"/>
              </a:rPr>
              <a:t> NSZZ „Solidarność”, Komisje Międzyzakładowe i Zakładowe podejmują decyzje o wejściu w spór zbiorowy.</a:t>
            </a: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3000" b="1" spc="-1" dirty="0" smtClean="0">
              <a:solidFill>
                <a:srgbClr val="0066CC"/>
              </a:solidFill>
              <a:latin typeface="Arial"/>
              <a:ea typeface="DejaVu Sans"/>
            </a:endParaRP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000" b="1" spc="-1" dirty="0" smtClean="0">
                <a:solidFill>
                  <a:srgbClr val="003399"/>
                </a:solidFill>
                <a:latin typeface="Arial"/>
                <a:ea typeface="DejaVu Sans"/>
              </a:rPr>
              <a:t>Zróżnicowanie postulatów płacowych</a:t>
            </a:r>
            <a:endParaRPr lang="pl-PL" sz="3000" b="1" spc="-1" dirty="0" smtClean="0">
              <a:solidFill>
                <a:srgbClr val="003399"/>
              </a:solidFill>
              <a:latin typeface="Arial"/>
            </a:endParaRPr>
          </a:p>
          <a:p>
            <a:pPr marL="432000" indent="-3214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3000" b="1" i="1" spc="-1" dirty="0" smtClean="0">
                <a:solidFill>
                  <a:srgbClr val="003399"/>
                </a:solidFill>
                <a:latin typeface="Arial"/>
                <a:ea typeface="DejaVu Sans"/>
              </a:rPr>
              <a:t>ujęcie procentowe lub kwotowe</a:t>
            </a:r>
            <a:endParaRPr lang="pl-PL" sz="3000" b="1" spc="-1" dirty="0" smtClean="0">
              <a:solidFill>
                <a:srgbClr val="003399"/>
              </a:solidFill>
              <a:latin typeface="Arial"/>
            </a:endParaRPr>
          </a:p>
          <a:p>
            <a:pPr marL="432000" indent="-3214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3000" b="1" i="1" spc="-1" dirty="0" smtClean="0">
                <a:solidFill>
                  <a:srgbClr val="003399"/>
                </a:solidFill>
                <a:latin typeface="Arial"/>
                <a:ea typeface="DejaVu Sans"/>
              </a:rPr>
              <a:t>/ styczeń – luty 2019 rok </a:t>
            </a:r>
            <a:r>
              <a:rPr lang="pl-PL" sz="3000" b="1" spc="-1" dirty="0" smtClean="0">
                <a:solidFill>
                  <a:srgbClr val="003399"/>
                </a:solidFill>
                <a:latin typeface="Arial"/>
                <a:ea typeface="DejaVu Sans"/>
              </a:rPr>
              <a:t>/</a:t>
            </a:r>
            <a:endParaRPr lang="pl-PL" sz="3000" b="1" spc="-1" dirty="0" smtClean="0">
              <a:solidFill>
                <a:srgbClr val="003399"/>
              </a:solidFill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3"/>
              </a:buBlip>
            </a:pPr>
            <a:endParaRPr lang="pl-PL" sz="2800" spc="-1" dirty="0" smtClean="0">
              <a:solidFill>
                <a:srgbClr val="0066CC"/>
              </a:solidFill>
              <a:latin typeface="Arial"/>
              <a:ea typeface="DejaVu Sans"/>
            </a:endParaRP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3"/>
              </a:buBlip>
            </a:pPr>
            <a:endParaRPr lang="pl-PL" sz="2800" spc="-1" dirty="0" smtClean="0">
              <a:solidFill>
                <a:srgbClr val="0066CC"/>
              </a:solidFill>
              <a:latin typeface="Arial"/>
              <a:ea typeface="DejaVu Sans"/>
            </a:endParaRP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3"/>
              </a:buBlip>
            </a:pPr>
            <a:endParaRPr lang="pl-PL" sz="2800" spc="-1" dirty="0" smtClean="0">
              <a:solidFill>
                <a:srgbClr val="0066CC"/>
              </a:solidFill>
              <a:latin typeface="Arial"/>
              <a:ea typeface="DejaVu Sans"/>
            </a:endParaRPr>
          </a:p>
          <a:p>
            <a:pPr>
              <a:buBlip>
                <a:blip r:embed="rId3"/>
              </a:buBlip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5 kwietnia 2019r.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857496"/>
            <a:ext cx="8278843" cy="3595706"/>
          </a:xfrm>
        </p:spPr>
        <p:txBody>
          <a:bodyPr>
            <a:noAutofit/>
          </a:bodyPr>
          <a:lstStyle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Rada Krajowej Sekcji Oświaty i Wychowania 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po wysłuchaniu sprawozdania z przebiegu 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negocjacji  oraz po analizie kompromisowej!  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dla NSZZ „Solidarność” propozycji w zakresie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wzrostu wynagrodzeń nauczycieli, upoważnia 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Przewodniczącego Ryszarda </a:t>
            </a:r>
            <a:r>
              <a:rPr lang="pl-PL" sz="2800" b="1" spc="-1" dirty="0" err="1" smtClean="0">
                <a:solidFill>
                  <a:srgbClr val="000099"/>
                </a:solidFill>
                <a:latin typeface="Arial"/>
                <a:ea typeface="DejaVu Sans"/>
              </a:rPr>
              <a:t>Proksę</a:t>
            </a: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do</a:t>
            </a: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l-PL" sz="28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8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PODPISANIA POROZUMIENIA Z RZĄDEM!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7 kwietnia 2019r</a:t>
            </a:r>
            <a:r>
              <a:rPr lang="pl-PL" spc="-1" dirty="0" smtClean="0">
                <a:solidFill>
                  <a:srgbClr val="000066"/>
                </a:solidFill>
                <a:latin typeface="Arial"/>
                <a:ea typeface="DejaVu Sans"/>
              </a:rPr>
              <a:t>.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72400" cy="2857520"/>
          </a:xfrm>
        </p:spPr>
        <p:txBody>
          <a:bodyPr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Podpisane „</a:t>
            </a:r>
            <a:r>
              <a:rPr lang="pl-PL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POROZUMIENIE</a:t>
            </a:r>
            <a:r>
              <a:rPr lang="pl-PL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”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Kończy akcję protestacyjną w Krakowie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26</a:t>
            </a:r>
            <a:r>
              <a:rPr lang="pl-PL" sz="3200" spc="-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dzień strajku okupacyjnego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32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12</a:t>
            </a:r>
            <a:r>
              <a:rPr lang="pl-PL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dzień strajku głodowego </a:t>
            </a:r>
            <a:endParaRPr lang="pl-PL" sz="3200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REALIZACJA POSTULATÓW NSZZ „Solidarność”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2857496"/>
            <a:ext cx="8572560" cy="1785950"/>
          </a:xfrm>
        </p:spPr>
        <p:txBody>
          <a:bodyPr>
            <a:normAutofit fontScale="55000" lnSpcReduction="20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Blip>
                <a:blip r:embed="rId2"/>
              </a:buBlip>
            </a:pPr>
            <a:r>
              <a:rPr lang="pl-PL" sz="51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Dodatkowa podwyżka od września 2019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51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o 9,6%- WYPRACOWANY </a:t>
            </a:r>
            <a:r>
              <a:rPr lang="pl-PL" sz="51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KOMPROMIS!!!</a:t>
            </a:r>
            <a:r>
              <a:rPr lang="pl-PL" sz="51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3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(około </a:t>
            </a:r>
            <a:r>
              <a:rPr lang="pl-PL" sz="33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15% w 2019 roku </a:t>
            </a:r>
            <a:r>
              <a:rPr lang="pl-PL" sz="33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- najwyższa uzyskana przez  nauczycieli</a:t>
            </a: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3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podwyżka od 1989 roku )</a:t>
            </a:r>
            <a:endParaRPr lang="pl-PL" sz="33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428596" y="4429132"/>
            <a:ext cx="8572560" cy="2000264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357158" y="4572008"/>
            <a:ext cx="8572560" cy="1785950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ekstu 2"/>
          <p:cNvSpPr txBox="1">
            <a:spLocks/>
          </p:cNvSpPr>
          <p:nvPr/>
        </p:nvSpPr>
        <p:spPr>
          <a:xfrm>
            <a:off x="428596" y="4786322"/>
            <a:ext cx="8572560" cy="1500198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Blip>
                <a:blip r:embed="rId2"/>
              </a:buBlip>
              <a:tabLst/>
              <a:defRPr/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Skrócenie ścieżki awansu zawodowego </a:t>
            </a:r>
          </a:p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lang="pl-PL" sz="28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z 15 do 10 lat – </a:t>
            </a:r>
            <a:r>
              <a:rPr lang="pl-PL" sz="28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ZREALIZOWANE!!!</a:t>
            </a:r>
            <a:endParaRPr kumimoji="0" lang="pl-PL" sz="2800" b="1" i="0" u="none" strike="noStrike" kern="1200" cap="none" spc="-1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71472" y="1000108"/>
            <a:ext cx="8058152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6666"/>
              </a:buClr>
              <a:buSzPct val="90000"/>
              <a:buBlip>
                <a:blip r:embed="rId2"/>
              </a:buBlip>
              <a:tabLst/>
              <a:defRPr/>
            </a:pP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Rezygnacja z nowego systemu oceny pracy  nauczycieli i powrót do przepisów sprzed  1 września 2018r </a:t>
            </a:r>
          </a:p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6666"/>
              </a:buClr>
              <a:buSzPct val="90000"/>
              <a:tabLst/>
              <a:defRPr/>
            </a:pP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– </a:t>
            </a: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ZREALIZOWANE!!!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42910" y="3214686"/>
            <a:ext cx="7772400" cy="18573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Nowy system wynagradzania nauczycieli</a:t>
            </a:r>
          </a:p>
          <a:p>
            <a:pPr marL="432000" marR="0" lvl="0" indent="-32184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– </a:t>
            </a:r>
            <a:r>
              <a:rPr kumimoji="0" lang="pl-PL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W TRAKCIE REALIZACJI!!!</a:t>
            </a:r>
            <a:r>
              <a:rPr kumimoji="0" lang="pl-PL" sz="280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l-PL" sz="280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Co zyskują nauczyciele: 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338262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pl-PL" sz="35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500" spc="-1" dirty="0" smtClean="0">
                <a:solidFill>
                  <a:srgbClr val="000066"/>
                </a:solidFill>
                <a:latin typeface="Arial"/>
                <a:ea typeface="DejaVu Sans"/>
              </a:rPr>
              <a:t>Wzrost wynagrodzenia zasadniczego </a:t>
            </a:r>
          </a:p>
          <a:p>
            <a:r>
              <a:rPr lang="pl-PL" sz="3500" spc="-1" dirty="0" smtClean="0">
                <a:solidFill>
                  <a:srgbClr val="000066"/>
                </a:solidFill>
                <a:latin typeface="Arial"/>
                <a:ea typeface="DejaVu Sans"/>
              </a:rPr>
              <a:t>o</a:t>
            </a:r>
            <a:r>
              <a:rPr lang="pl-PL" sz="35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500" spc="-1" dirty="0" smtClean="0">
                <a:solidFill>
                  <a:srgbClr val="C00000"/>
                </a:solidFill>
                <a:latin typeface="Arial"/>
                <a:ea typeface="DejaVu Sans"/>
              </a:rPr>
              <a:t>14,6%</a:t>
            </a:r>
            <a:r>
              <a:rPr lang="pl-PL" sz="35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500" spc="-1" dirty="0" smtClean="0">
                <a:solidFill>
                  <a:srgbClr val="000066"/>
                </a:solidFill>
                <a:latin typeface="Arial"/>
                <a:ea typeface="DejaVu Sans"/>
              </a:rPr>
              <a:t>w 2019r</a:t>
            </a:r>
            <a:r>
              <a:rPr lang="pl-PL" sz="3500" spc="-1" dirty="0" smtClean="0">
                <a:solidFill>
                  <a:srgbClr val="003399"/>
                </a:solidFill>
                <a:latin typeface="Arial"/>
                <a:ea typeface="DejaVu Sans"/>
              </a:rPr>
              <a:t>. </a:t>
            </a:r>
            <a:r>
              <a:rPr lang="pl-PL" sz="2600" spc="-1" dirty="0" smtClean="0">
                <a:solidFill>
                  <a:srgbClr val="003399"/>
                </a:solidFill>
                <a:latin typeface="Arial"/>
                <a:ea typeface="DejaVu Sans"/>
              </a:rPr>
              <a:t>(5% -styczeń, 9,6% - wrzesień)</a:t>
            </a:r>
            <a:endParaRPr lang="pl-PL" sz="3500" spc="-1" dirty="0" smtClean="0">
              <a:solidFill>
                <a:srgbClr val="003399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3929066"/>
            <a:ext cx="8143932" cy="242889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pl-PL" sz="32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b="0" strike="noStrike" spc="-1" dirty="0" smtClean="0">
                <a:solidFill>
                  <a:srgbClr val="000066"/>
                </a:solidFill>
                <a:latin typeface="Arial"/>
                <a:ea typeface="DejaVu Sans"/>
              </a:rPr>
              <a:t>Dodatek za wychowawstwo minimum </a:t>
            </a:r>
          </a:p>
          <a:p>
            <a:pPr>
              <a:lnSpc>
                <a:spcPct val="100000"/>
              </a:lnSpc>
            </a:pPr>
            <a:r>
              <a:rPr lang="pl-PL" sz="3200" b="0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300</a:t>
            </a:r>
            <a:r>
              <a:rPr lang="pl-PL" sz="32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b="0" strike="noStrike" spc="-1" dirty="0" smtClean="0">
                <a:solidFill>
                  <a:srgbClr val="000066"/>
                </a:solidFill>
                <a:latin typeface="Arial"/>
                <a:ea typeface="DejaVu Sans"/>
              </a:rPr>
              <a:t>złotych. </a:t>
            </a:r>
          </a:p>
          <a:p>
            <a:pPr>
              <a:lnSpc>
                <a:spcPct val="100000"/>
              </a:lnSpc>
            </a:pPr>
            <a:r>
              <a:rPr lang="pl-PL" sz="32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24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(</a:t>
            </a:r>
            <a:r>
              <a:rPr lang="pl-PL" sz="2400" spc="-1" dirty="0">
                <a:solidFill>
                  <a:srgbClr val="003399"/>
                </a:solidFill>
                <a:latin typeface="Arial"/>
                <a:ea typeface="DejaVu Sans"/>
              </a:rPr>
              <a:t>S</a:t>
            </a:r>
            <a:r>
              <a:rPr lang="pl-PL" sz="24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amorząd może ten dodatek podwyższyć.)</a:t>
            </a:r>
            <a:endParaRPr lang="pl-PL" sz="3200" b="0" strike="noStrike" spc="-1" dirty="0" smtClean="0">
              <a:solidFill>
                <a:srgbClr val="003399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868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pl-PL" sz="36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600" spc="-1" dirty="0" smtClean="0">
                <a:solidFill>
                  <a:srgbClr val="000066"/>
                </a:solidFill>
                <a:latin typeface="Arial"/>
                <a:ea typeface="DejaVu Sans"/>
              </a:rPr>
              <a:t>Skrócona ścieżka awansu </a:t>
            </a:r>
            <a:br>
              <a:rPr lang="pl-PL" sz="3600" spc="-1" dirty="0" smtClean="0">
                <a:solidFill>
                  <a:srgbClr val="000066"/>
                </a:solidFill>
                <a:latin typeface="Arial"/>
                <a:ea typeface="DejaVu Sans"/>
              </a:rPr>
            </a:br>
            <a:r>
              <a:rPr lang="pl-PL" sz="3600" spc="-1" dirty="0" smtClean="0">
                <a:solidFill>
                  <a:srgbClr val="000066"/>
                </a:solidFill>
                <a:latin typeface="Arial"/>
                <a:ea typeface="DejaVu Sans"/>
              </a:rPr>
              <a:t>zawodowego o </a:t>
            </a:r>
            <a:r>
              <a:rPr lang="pl-PL" sz="36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5</a:t>
            </a:r>
            <a:r>
              <a:rPr lang="pl-PL" sz="3600" spc="-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pl-PL" sz="3600" spc="-1" dirty="0" smtClean="0">
                <a:solidFill>
                  <a:srgbClr val="000066"/>
                </a:solidFill>
                <a:latin typeface="Arial"/>
                <a:ea typeface="DejaVu Sans"/>
              </a:rPr>
              <a:t>lat</a:t>
            </a:r>
            <a:r>
              <a:rPr lang="pl-PL" sz="3600" spc="-1" dirty="0" smtClean="0">
                <a:solidFill>
                  <a:srgbClr val="C00000"/>
                </a:solidFill>
                <a:latin typeface="Arial"/>
                <a:ea typeface="DejaVu Sans"/>
              </a:rPr>
              <a:t>   </a:t>
            </a:r>
            <a:br>
              <a:rPr lang="pl-PL" sz="3600" spc="-1" dirty="0" smtClean="0">
                <a:solidFill>
                  <a:srgbClr val="C00000"/>
                </a:solidFill>
                <a:latin typeface="Arial"/>
                <a:ea typeface="DejaVu Sans"/>
              </a:rPr>
            </a:br>
            <a: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  <a:t>(W skali 5 lat wyższe wpływy z tytułu wynagrodzenia wraz z dodatkami to około 80 – 90 tys. dla każdego nauczyciela realizującego awans zawodowy. )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928662" y="3429000"/>
            <a:ext cx="7772400" cy="192882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kumimoji="0" lang="pl-PL" sz="3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lang="pl-PL" sz="3200" b="0" strike="noStrike" spc="-1" dirty="0" smtClean="0">
                <a:solidFill>
                  <a:srgbClr val="000066"/>
                </a:solidFill>
                <a:latin typeface="Arial"/>
                <a:ea typeface="DejaVu Sans"/>
              </a:rPr>
              <a:t>Zmniejszenie biurokracji i urealnienie kryteriów, poprzez powrót do starych zasad oceny pracy nauczycieli. 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/>
        </p:blipFill>
        <p:spPr>
          <a:xfrm>
            <a:off x="500034" y="500042"/>
            <a:ext cx="8072494" cy="60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/>
        </p:blipFill>
        <p:spPr>
          <a:xfrm>
            <a:off x="142844" y="357166"/>
            <a:ext cx="8712024" cy="56279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15370" cy="1643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pl-PL" sz="32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66"/>
                </a:solidFill>
                <a:latin typeface="Arial"/>
                <a:ea typeface="DejaVu Sans"/>
              </a:rPr>
              <a:t>Wzrost wynagrodzeń nauczycieli </a:t>
            </a:r>
            <a:r>
              <a:rPr lang="pl-PL" sz="3200" spc="-1" dirty="0" smtClean="0">
                <a:solidFill>
                  <a:srgbClr val="000066"/>
                </a:solidFill>
                <a:latin typeface="Arial"/>
              </a:rPr>
              <a:t/>
            </a:r>
            <a:br>
              <a:rPr lang="pl-PL" sz="3200" spc="-1" dirty="0" smtClean="0">
                <a:solidFill>
                  <a:srgbClr val="000066"/>
                </a:solidFill>
                <a:latin typeface="Arial"/>
              </a:rPr>
            </a:br>
            <a:r>
              <a:rPr lang="pl-PL" sz="3200" spc="-1" dirty="0" smtClean="0">
                <a:solidFill>
                  <a:srgbClr val="000066"/>
                </a:solidFill>
                <a:latin typeface="Arial"/>
                <a:ea typeface="DejaVu Sans"/>
              </a:rPr>
              <a:t>od kwietnia 2018 do września 2019 – 20,2%</a:t>
            </a:r>
            <a:br>
              <a:rPr lang="pl-PL" sz="3200" spc="-1" dirty="0" smtClean="0">
                <a:solidFill>
                  <a:srgbClr val="000066"/>
                </a:solidFill>
                <a:latin typeface="Arial"/>
                <a:ea typeface="DejaVu Sans"/>
              </a:rPr>
            </a:br>
            <a:endParaRPr lang="pl-PL" sz="3200" dirty="0">
              <a:solidFill>
                <a:srgbClr val="000066"/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714348" y="2000240"/>
            <a:ext cx="7772400" cy="171451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l-PL" sz="105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pl-PL" sz="1050" b="0" i="0" u="none" strike="noStrike" kern="1200" cap="none" spc="-1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50" spc="-1" dirty="0">
              <a:solidFill>
                <a:schemeClr val="tx2"/>
              </a:solidFill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Zwiększona kwota subwencji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na rok 2019 o miliard złotych w celu sfinansowania kosztów podwyżki.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85786" y="3929066"/>
            <a:ext cx="7772400" cy="228601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200" spc="-1" dirty="0">
              <a:solidFill>
                <a:schemeClr val="tx2"/>
              </a:solidFill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Realizacja wypłaty – nie później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niż do 30 września</a:t>
            </a:r>
            <a:r>
              <a:rPr kumimoji="0" lang="pl-PL" sz="3200" b="0" i="0" u="none" strike="noStrike" kern="1200" cap="none" spc="-1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br.</a:t>
            </a:r>
            <a:r>
              <a:rPr kumimoji="0" lang="pl-PL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(z wyrównaniem od 1września br.)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Ocena pracy nauczyciela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338262"/>
          </a:xfrm>
        </p:spPr>
        <p:txBody>
          <a:bodyPr/>
          <a:lstStyle/>
          <a:p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Zmiany wprowadzone 1 września 2018 wzbudziły wiele kontrowersji.</a:t>
            </a:r>
            <a:endParaRPr lang="pl-PL" sz="32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143380"/>
            <a:ext cx="7772400" cy="2214578"/>
          </a:xfrm>
          <a:prstGeom prst="rect">
            <a:avLst/>
          </a:prstGeom>
        </p:spPr>
        <p:txBody>
          <a:bodyPr anchor="t" anchorCtr="0">
            <a:normAutofit fontScale="62500" lnSpcReduction="20000"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51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Rozwiązania te były krytykowane </a:t>
            </a: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51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zarówno przez środowisko nauczycieli, </a:t>
            </a: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51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jak i  Związek  Zawodowy</a:t>
            </a:r>
            <a:r>
              <a:rPr lang="pl-PL" sz="51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 </a:t>
            </a: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5100" b="1" spc="-1" dirty="0" smtClean="0">
                <a:solidFill>
                  <a:srgbClr val="003399"/>
                </a:solidFill>
                <a:latin typeface="Arial"/>
                <a:ea typeface="DejaVu Sans"/>
              </a:rPr>
              <a:t>NSZZ „Solidarność”</a:t>
            </a:r>
            <a:endParaRPr lang="pl-PL" sz="5100" b="1" strike="noStrike" spc="-1" dirty="0" smtClean="0">
              <a:solidFill>
                <a:srgbClr val="003399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3200" b="1" i="0" u="none" strike="noStrike" kern="1200" cap="none" spc="-1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571480"/>
            <a:ext cx="8135967" cy="174309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KOMISJA MIĘDZYZAKŁADOWA NSZZ „Solidarność” </a:t>
            </a:r>
            <a:r>
              <a:rPr lang="pl-PL" b="1" spc="-1" dirty="0" err="1" smtClean="0">
                <a:solidFill>
                  <a:srgbClr val="000066"/>
                </a:solidFill>
                <a:latin typeface="Arial"/>
                <a:ea typeface="DejaVu Sans"/>
              </a:rPr>
              <a:t>POiW</a:t>
            </a:r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 GDYNIA 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72400" cy="1357322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DOKONAŁA DIAGNOZY GOTOWOŚCI  </a:t>
            </a:r>
          </a:p>
          <a:p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PRACOWNIKÓW OŚWIATY  DO </a:t>
            </a:r>
          </a:p>
          <a:p>
            <a:r>
              <a:rPr lang="pl-PL" sz="32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PODJĘCIA AKCJI PROTESTACYJNEJ</a:t>
            </a:r>
          </a:p>
          <a:p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429132"/>
            <a:ext cx="7772400" cy="1123948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  <a:tabLst/>
              <a:defRPr/>
            </a:pPr>
            <a:r>
              <a:rPr lang="pl-PL" sz="2800" b="1" spc="-1" dirty="0" smtClean="0">
                <a:solidFill>
                  <a:srgbClr val="C00000"/>
                </a:solidFill>
                <a:latin typeface="Arial"/>
              </a:rPr>
              <a:t> STRAJK?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43932" cy="17859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Nowelizacja przepisów oceny pracy nauczyciela od 1 września 2019r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738318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Ocena pracy</a:t>
            </a:r>
            <a:r>
              <a:rPr lang="pl-PL" sz="2800" dirty="0" smtClean="0">
                <a:solidFill>
                  <a:srgbClr val="003399"/>
                </a:solidFill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pl-PL" sz="28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Nie będzie dokonywana cyklicznie,</a:t>
            </a:r>
            <a:endParaRPr lang="pl-PL" sz="2800" spc="-1" dirty="0" smtClean="0">
              <a:solidFill>
                <a:srgbClr val="000099"/>
              </a:solidFill>
              <a:latin typeface="Arial"/>
              <a:ea typeface="DejaVu Sans"/>
            </a:endParaRPr>
          </a:p>
          <a:p>
            <a:pPr>
              <a:buBlip>
                <a:blip r:embed="rId2"/>
              </a:buBlip>
            </a:pPr>
            <a:r>
              <a:rPr lang="pl-PL" sz="28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r>
              <a:rPr lang="pl-PL" sz="3200" spc="-1" dirty="0" smtClean="0">
                <a:solidFill>
                  <a:srgbClr val="000099"/>
                </a:solidFill>
                <a:latin typeface="Arial"/>
                <a:ea typeface="DejaVu Sans"/>
              </a:rPr>
              <a:t>Nie będzie obowiązkowa,</a:t>
            </a:r>
            <a:endParaRPr lang="pl-PL" sz="2800" b="1" dirty="0">
              <a:solidFill>
                <a:srgbClr val="000099"/>
              </a:solidFill>
            </a:endParaRPr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286256"/>
            <a:ext cx="8001056" cy="1214446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  <a:tabLst/>
              <a:defRPr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Pozostawiono czterostopniową skalę ocen z wprowadzoną oceną bardzo dobrą,</a:t>
            </a:r>
            <a:endParaRPr lang="pl-PL" sz="3200" b="0" strike="noStrike" spc="-1" dirty="0" smtClean="0">
              <a:solidFill>
                <a:srgbClr val="000099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2800" b="1" i="0" u="none" strike="noStrike" kern="1200" cap="none" spc="-1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DejaVu San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714348" y="5500702"/>
            <a:ext cx="8001056" cy="857256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Wymagana opinia rady rodziców.</a:t>
            </a:r>
            <a:endParaRPr lang="pl-PL" sz="3200" b="0" strike="noStrike" spc="-1" dirty="0" smtClean="0">
              <a:solidFill>
                <a:srgbClr val="000099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Blip>
                <a:blip r:embed="rId2"/>
              </a:buBlip>
              <a:tabLst/>
              <a:defRPr/>
            </a:pPr>
            <a:endParaRPr lang="pl-PL" sz="3200" b="0" strike="noStrike" spc="-1" dirty="0" smtClean="0">
              <a:solidFill>
                <a:srgbClr val="003399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2800" b="1" i="0" u="none" strike="noStrike" kern="1200" cap="none" spc="-1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DejaVu San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952500"/>
            <a:ext cx="8278843" cy="1362075"/>
          </a:xfrm>
        </p:spPr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Awans zawodowy po nowelizacji!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0239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b="1" spc="-1" dirty="0" smtClean="0">
                <a:solidFill>
                  <a:srgbClr val="3366CC"/>
                </a:solidFill>
                <a:latin typeface="Arial"/>
                <a:ea typeface="DejaVu Sans"/>
              </a:rPr>
              <a:t> </a:t>
            </a:r>
            <a:r>
              <a:rPr lang="pl-PL" spc="-1" dirty="0" smtClean="0">
                <a:solidFill>
                  <a:srgbClr val="003399"/>
                </a:solidFill>
                <a:latin typeface="Arial"/>
                <a:ea typeface="DejaVu Sans"/>
              </a:rPr>
              <a:t>Przywrócono dotychczasowe warunki uzyskania kolejnych stopni awansu zawodowego.</a:t>
            </a: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3643314"/>
            <a:ext cx="7772400" cy="1571636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lang="pl-PL" sz="2400" b="1" strike="noStrike" spc="-1" dirty="0" smtClean="0">
                <a:solidFill>
                  <a:srgbClr val="3366CC"/>
                </a:solidFill>
                <a:latin typeface="Arial"/>
                <a:ea typeface="DejaVu Sans"/>
              </a:rPr>
              <a:t> </a:t>
            </a:r>
            <a:r>
              <a:rPr lang="pl-PL" sz="240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Zastąpienie egzaminu przed komisją egzaminacyjną na stopień nauczyciela kontraktowego rozmową prowadzoną przez komisję kwalifikacyjną.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642910" y="5000636"/>
            <a:ext cx="7772400" cy="128588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pl-PL" sz="2400" b="1" strike="noStrike" spc="-1" dirty="0" smtClean="0">
                <a:solidFill>
                  <a:srgbClr val="3366CC"/>
                </a:solidFill>
                <a:latin typeface="Arial"/>
                <a:ea typeface="DejaVu Sans"/>
              </a:rPr>
              <a:t> </a:t>
            </a:r>
            <a:r>
              <a:rPr lang="pl-PL" sz="240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Przywrócenie poprzedniego składu komisji</a:t>
            </a:r>
            <a:endParaRPr lang="pl-PL" sz="2400" strike="noStrike" spc="-1" dirty="0" smtClean="0">
              <a:solidFill>
                <a:srgbClr val="0033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(nie będzie przedstawicieli kuratora oświaty, </a:t>
            </a:r>
          </a:p>
          <a:p>
            <a:pPr>
              <a:lnSpc>
                <a:spcPct val="100000"/>
              </a:lnSpc>
            </a:pPr>
            <a:r>
              <a:rPr lang="pl-PL" sz="240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organu prowadzącego)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772400" cy="93978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l-PL" sz="24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  <a:t>Przywrócono poprzednią długość trwania okresu</a:t>
            </a:r>
            <a:b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</a:br>
            <a: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  <a:t>stażu z</a:t>
            </a:r>
            <a:r>
              <a:rPr lang="pl-PL" sz="24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21</a:t>
            </a:r>
            <a:r>
              <a:rPr lang="pl-PL" sz="24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  <a:t>miesięcy do </a:t>
            </a:r>
            <a:r>
              <a:rPr lang="pl-PL" sz="24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9</a:t>
            </a:r>
            <a:r>
              <a:rPr lang="pl-PL" sz="2400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z="2400" spc="-1" dirty="0" smtClean="0">
                <a:solidFill>
                  <a:srgbClr val="000099"/>
                </a:solidFill>
                <a:latin typeface="Arial"/>
                <a:ea typeface="DejaVu Sans"/>
              </a:rPr>
              <a:t>miesięcy.</a:t>
            </a:r>
            <a:endParaRPr lang="pl-PL" sz="2400" dirty="0">
              <a:solidFill>
                <a:srgbClr val="000099"/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928662" y="2357430"/>
            <a:ext cx="7772400" cy="939784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Nauczyciel</a:t>
            </a: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 kontraktowy może rozpocząć staż na kolejny stopień </a:t>
            </a:r>
            <a:r>
              <a:rPr lang="pl-PL" sz="24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nie po 3 latach tylko po 2 latach</a:t>
            </a:r>
            <a:r>
              <a:rPr lang="pl-PL" sz="2400" b="1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.</a:t>
            </a:r>
            <a:r>
              <a:rPr lang="pl-PL" sz="24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28662" y="3786190"/>
            <a:ext cx="7772400" cy="114300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 </a:t>
            </a: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DejaVu Sans"/>
                <a:cs typeface="+mj-cs"/>
              </a:rPr>
              <a:t>N</a:t>
            </a:r>
            <a:r>
              <a:rPr lang="pl-PL" sz="2400" b="0" strike="noStrike" spc="-1" dirty="0" err="1" smtClean="0">
                <a:solidFill>
                  <a:srgbClr val="000099"/>
                </a:solidFill>
                <a:latin typeface="Arial"/>
                <a:ea typeface="DejaVu Sans"/>
              </a:rPr>
              <a:t>auczyciel</a:t>
            </a: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 mianowany może nie po </a:t>
            </a:r>
            <a:r>
              <a:rPr lang="pl-PL" sz="24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4 latach a po roku </a:t>
            </a: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realizować awans na stopień  nauczyciela dyplomowanego.</a:t>
            </a:r>
            <a:r>
              <a:rPr lang="pl-PL" sz="2400" b="1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18859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Skrócenie okresu awansu zawodowego o </a:t>
            </a:r>
            <a:r>
              <a:rPr lang="pl-PL" b="1" spc="-1" dirty="0" smtClean="0">
                <a:solidFill>
                  <a:srgbClr val="C00000"/>
                </a:solidFill>
                <a:latin typeface="Arial"/>
                <a:ea typeface="DejaVu Sans"/>
              </a:rPr>
              <a:t>5</a:t>
            </a:r>
            <a:r>
              <a:rPr lang="pl-PL" b="1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lat powoduje</a:t>
            </a:r>
            <a:r>
              <a:rPr lang="pl-PL" b="1" spc="-1" dirty="0" smtClean="0">
                <a:solidFill>
                  <a:srgbClr val="003399"/>
                </a:solidFill>
                <a:latin typeface="Arial"/>
                <a:ea typeface="DejaVu Sans"/>
              </a:rPr>
              <a:t>:</a:t>
            </a:r>
            <a:endParaRPr lang="pl-PL" b="1" dirty="0">
              <a:solidFill>
                <a:srgbClr val="003399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33826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pc="-1" dirty="0" smtClean="0">
                <a:solidFill>
                  <a:srgbClr val="003399"/>
                </a:solidFill>
                <a:latin typeface="Arial"/>
                <a:ea typeface="DejaVu Sans"/>
              </a:rPr>
              <a:t>Nauczyciele otrzymując wcześniej wyższy stopień mają także wcześniej podniesione wynagrodzenie zasadnicze.</a:t>
            </a: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071942"/>
            <a:ext cx="7772400" cy="2000264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lang="pl-PL" sz="24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W skali 5 lat nauczyciele realizujący awans zawodowy zyskują 80-90 tysięcy złotych na swoim wynagrodzeniu wraz z dodatkami!!!</a:t>
            </a:r>
            <a:endParaRPr lang="pl-PL" sz="2400" b="0" strike="noStrike" spc="-1" dirty="0" smtClean="0">
              <a:solidFill>
                <a:srgbClr val="0033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003399"/>
                </a:solidFill>
                <a:latin typeface="Arial"/>
                <a:ea typeface="DejaVu Sans"/>
              </a:rPr>
              <a:t>( Tyle samo traciliby w związku z wydłużeniem czasu awansu. 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Dodatek za wychowawstwo!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3382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pl-PL" spc="-1" dirty="0" smtClean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pl-PL" spc="-1" dirty="0" smtClean="0">
                <a:solidFill>
                  <a:srgbClr val="000099"/>
                </a:solidFill>
                <a:latin typeface="Arial"/>
                <a:ea typeface="DejaVu Sans"/>
              </a:rPr>
              <a:t>Znaczne różnice w wysokości tego dodatku </a:t>
            </a:r>
            <a:endParaRPr lang="pl-PL" spc="-1" dirty="0" smtClean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99"/>
                </a:solidFill>
                <a:latin typeface="Arial"/>
                <a:ea typeface="DejaVu Sans"/>
              </a:rPr>
              <a:t>w różnych Jednostkach Samorządu Terytorialnego. </a:t>
            </a:r>
            <a:endParaRPr lang="pl-PL" spc="-1" dirty="0" smtClean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99"/>
                </a:solidFill>
                <a:latin typeface="Arial"/>
                <a:ea typeface="DejaVu Sans"/>
              </a:rPr>
              <a:t>( Od kilkudziesięciu do kilkuset złotych. )</a:t>
            </a:r>
            <a:endParaRPr lang="pl-PL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714348" y="4000504"/>
            <a:ext cx="7772400" cy="207170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buBlip>
                <a:blip r:embed="rId2"/>
              </a:buBlip>
            </a:pPr>
            <a:r>
              <a:rPr kumimoji="0" lang="pl-PL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Określenie minimalnej stawki dodatku </a:t>
            </a:r>
          </a:p>
          <a:p>
            <a:pPr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za wychowawstwo na poziomie </a:t>
            </a:r>
            <a:r>
              <a:rPr lang="pl-PL" sz="2400" b="1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300</a:t>
            </a:r>
            <a:r>
              <a:rPr lang="pl-PL" sz="2400" b="0" strike="noStrike" spc="-1" dirty="0" smtClean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pl-PL" sz="24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złotych.</a:t>
            </a:r>
          </a:p>
          <a:p>
            <a:pPr>
              <a:spcBef>
                <a:spcPts val="580"/>
              </a:spcBef>
              <a:buClr>
                <a:schemeClr val="accent1"/>
              </a:buClr>
              <a:buSzPct val="85000"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714348" y="5143512"/>
            <a:ext cx="7772400" cy="1000132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2200" spc="-1" dirty="0" smtClean="0">
                <a:solidFill>
                  <a:srgbClr val="003399"/>
                </a:solidFill>
                <a:latin typeface="Arial"/>
                <a:ea typeface="DejaVu Sans"/>
              </a:rPr>
              <a:t>( </a:t>
            </a:r>
            <a:r>
              <a:rPr lang="pl-PL" sz="2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Jednostka Samorządu Terytorialnego może podwyższyć minimalną kwotę tego dodatku w trybie określonym </a:t>
            </a: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l-PL" sz="2200" b="0" strike="noStrike" spc="-1" dirty="0" smtClean="0">
                <a:solidFill>
                  <a:srgbClr val="000099"/>
                </a:solidFill>
                <a:latin typeface="Arial"/>
                <a:ea typeface="DejaVu Sans"/>
              </a:rPr>
              <a:t>w art. 30 ust.6 KN )</a:t>
            </a:r>
            <a:endParaRPr lang="pl-PL" sz="2200" b="0" strike="noStrike" spc="-1" dirty="0" smtClean="0">
              <a:solidFill>
                <a:srgbClr val="000099"/>
              </a:solidFill>
              <a:latin typeface="Arial"/>
            </a:endParaRPr>
          </a:p>
          <a:p>
            <a:pPr>
              <a:spcBef>
                <a:spcPts val="580"/>
              </a:spcBef>
              <a:buClr>
                <a:schemeClr val="accent1"/>
              </a:buClr>
              <a:buSzPct val="85000"/>
              <a:buBlip>
                <a:blip r:embed="rId2"/>
              </a:buBlip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19399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l-PL" sz="2400" dirty="0" smtClean="0">
                <a:solidFill>
                  <a:srgbClr val="000099"/>
                </a:solidFill>
              </a:rPr>
              <a:t> W tym samym trybie dodatek dla wychowawców przedszkola określa Jednostka Samorządu Terytorialnego  w uzgodnieniu ze związkami zawodowymi.</a:t>
            </a:r>
            <a:endParaRPr lang="pl-PL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714348" y="35004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DZIĘKUJĘ ZA UWAGĘ!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WYNIKI DIAGNOZY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7772400" cy="2928958"/>
          </a:xfrm>
        </p:spPr>
        <p:txBody>
          <a:bodyPr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Przeprowadzone badanie za pomocą</a:t>
            </a: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ankiety wykazało, że </a:t>
            </a:r>
            <a:r>
              <a:rPr lang="pl-PL" sz="30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68%</a:t>
            </a:r>
            <a:r>
              <a:rPr lang="pl-PL" sz="3000" b="1" spc="-1" dirty="0" smtClean="0">
                <a:solidFill>
                  <a:srgbClr val="0066CC"/>
                </a:solidFill>
                <a:latin typeface="Arial"/>
                <a:ea typeface="DejaVu Sans"/>
              </a:rPr>
              <a:t> </a:t>
            </a: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członków</a:t>
            </a: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naszego związku jest za podjęciem</a:t>
            </a:r>
          </a:p>
          <a:p>
            <a:pPr marL="432000" indent="-321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akcji protestacyjnej.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401080" cy="4786346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endParaRPr lang="pl-PL" sz="3200" b="1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Mając na uwadze dobro </a:t>
            </a:r>
            <a:r>
              <a:rPr lang="pl-PL" sz="3200" b="1" spc="-1" dirty="0" smtClean="0">
                <a:solidFill>
                  <a:srgbClr val="000066"/>
                </a:solidFill>
              </a:rPr>
              <a:t>uczniów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dirty="0" smtClean="0">
                <a:solidFill>
                  <a:srgbClr val="000066"/>
                </a:solidFill>
              </a:rPr>
              <a:t>i nauczycieli </a:t>
            </a: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Przedstawiciele Komisji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Międzyzakładowej w Gdyni zdecydowali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włączyć się w działania protestacyjne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smtClean="0">
                <a:solidFill>
                  <a:srgbClr val="000066"/>
                </a:solidFill>
                <a:latin typeface="Arial"/>
                <a:ea typeface="DejaVu Sans"/>
              </a:rPr>
              <a:t>Sekcji Małopolskiej </a:t>
            </a: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prowadzone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3200" b="1" spc="-1" dirty="0" smtClean="0">
                <a:solidFill>
                  <a:srgbClr val="000066"/>
                </a:solidFill>
                <a:latin typeface="Arial"/>
                <a:ea typeface="DejaVu Sans"/>
              </a:rPr>
              <a:t>w Kuratorium Oświaty w Krakowie</a:t>
            </a:r>
            <a:endParaRPr lang="pl-PL" sz="3200" b="1" spc="-1" dirty="0" smtClean="0">
              <a:solidFill>
                <a:srgbClr val="000066"/>
              </a:solidFill>
              <a:latin typeface="Aria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11 marca 2019 rok</a:t>
            </a:r>
            <a:r>
              <a:rPr lang="pl-PL" sz="3600" spc="-1" dirty="0" smtClean="0">
                <a:solidFill>
                  <a:srgbClr val="000066"/>
                </a:solidFill>
                <a:latin typeface="Arial"/>
                <a:ea typeface="DejaVu Sans"/>
              </a:rPr>
              <a:t>.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772400" cy="345283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Rada Sekcji Oświaty Regionu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Małopolskiego przy wsparciu Komisji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 Międzyzakładowej NSZZ „Solidarność”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Pracowników Oświaty i Wychowania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w  Gdyni podejmuje decyzję o rozpoczęciu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3000" b="1" spc="-1" dirty="0" smtClean="0">
                <a:solidFill>
                  <a:srgbClr val="C00000"/>
                </a:solidFill>
                <a:latin typeface="Arial"/>
                <a:ea typeface="DejaVu Sans"/>
              </a:rPr>
              <a:t>STRAJKU OKUPACYJNEGO!</a:t>
            </a:r>
            <a:endParaRPr lang="pl-PL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88640"/>
            <a:ext cx="30718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924000" cy="252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D:\mms_20190319_092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298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190616"/>
          </a:xfrm>
        </p:spPr>
        <p:txBody>
          <a:bodyPr/>
          <a:lstStyle/>
          <a:p>
            <a:pPr algn="ctr"/>
            <a:r>
              <a:rPr lang="pl-PL" b="1" spc="-1" dirty="0" smtClean="0">
                <a:solidFill>
                  <a:srgbClr val="000066"/>
                </a:solidFill>
                <a:latin typeface="Arial"/>
                <a:ea typeface="DejaVu Sans"/>
              </a:rPr>
              <a:t>POSTULATY!</a:t>
            </a:r>
            <a:endParaRPr lang="pl-PL" dirty="0">
              <a:solidFill>
                <a:srgbClr val="00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993091" cy="33099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Uporządkowanie postulatów zgodnie</a:t>
            </a:r>
          </a:p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z przyjętymi stanowiskami przez </a:t>
            </a:r>
          </a:p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Krajowy Zjazd </a:t>
            </a:r>
          </a:p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Delegatów NSZZ „Solidarność”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oraz</a:t>
            </a:r>
            <a:endParaRPr lang="pl-PL" sz="3000" b="1" spc="-1" dirty="0" smtClean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000" b="1" spc="-1" dirty="0" smtClean="0">
                <a:solidFill>
                  <a:srgbClr val="000099"/>
                </a:solidFill>
                <a:latin typeface="Arial"/>
                <a:ea typeface="DejaVu Sans"/>
              </a:rPr>
              <a:t>Struktury Solidarności Oświatowej</a:t>
            </a:r>
            <a:endParaRPr lang="pl-PL" sz="3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4917"/>
          <a:stretch/>
        </p:blipFill>
        <p:spPr>
          <a:xfrm>
            <a:off x="914400" y="142852"/>
            <a:ext cx="758669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610</TotalTime>
  <Words>932</Words>
  <Application>Microsoft Office PowerPoint</Application>
  <PresentationFormat>Pokaz na ekranie (4:3)</PresentationFormat>
  <Paragraphs>174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Kapitał</vt:lpstr>
      <vt:lpstr>OD PROTESTU DO POROZUMIENIA</vt:lpstr>
      <vt:lpstr>Prezentacja programu PowerPoint</vt:lpstr>
      <vt:lpstr>KOMISJA MIĘDZYZAKŁADOWA NSZZ „Solidarność” POiW GDYNIA </vt:lpstr>
      <vt:lpstr>WYNIKI DIAGNOZY</vt:lpstr>
      <vt:lpstr>Prezentacja programu PowerPoint</vt:lpstr>
      <vt:lpstr>11 marca 2019 rok.</vt:lpstr>
      <vt:lpstr>Prezentacja programu PowerPoint</vt:lpstr>
      <vt:lpstr>POSTULATY!</vt:lpstr>
      <vt:lpstr>Prezentacja programu PowerPoint</vt:lpstr>
      <vt:lpstr>PRZEBIEG STRAJKU</vt:lpstr>
      <vt:lpstr>Prezentacja programu PowerPoint</vt:lpstr>
      <vt:lpstr>STRAJK GŁODOWY!</vt:lpstr>
      <vt:lpstr> 21 dzień protestu i 7 dzień strajku głodowego</vt:lpstr>
      <vt:lpstr>Decyzja Przewodniczącego Piotra Dudy </vt:lpstr>
      <vt:lpstr>1 kwietnia 2019r.</vt:lpstr>
      <vt:lpstr>KOLEJNE DNI PROTESTU</vt:lpstr>
      <vt:lpstr>Prezentacja programu PowerPoint</vt:lpstr>
      <vt:lpstr>Nie ma zgody NSZZ „Solidarność”  na podniesienie pensum, ponieważ wiąże się to ze zwolnieniami z pracy nauczycieli!</vt:lpstr>
      <vt:lpstr>Propozycja kompromisowa strony rządowej </vt:lpstr>
      <vt:lpstr>5 kwietnia 2019r.</vt:lpstr>
      <vt:lpstr>7 kwietnia 2019r.</vt:lpstr>
      <vt:lpstr>REALIZACJA POSTULATÓW NSZZ „Solidarność”</vt:lpstr>
      <vt:lpstr>Prezentacja programu PowerPoint</vt:lpstr>
      <vt:lpstr>Co zyskują nauczyciele: </vt:lpstr>
      <vt:lpstr> Skrócona ścieżka awansu  zawodowego o 5 lat    (W skali 5 lat wyższe wpływy z tytułu wynagrodzenia wraz z dodatkami to około 80 – 90 tys. dla każdego nauczyciela realizującego awans zawodowy. )</vt:lpstr>
      <vt:lpstr>Prezentacja programu PowerPoint</vt:lpstr>
      <vt:lpstr>Prezentacja programu PowerPoint</vt:lpstr>
      <vt:lpstr> Wzrost wynagrodzeń nauczycieli  od kwietnia 2018 do września 2019 – 20,2% </vt:lpstr>
      <vt:lpstr>Ocena pracy nauczyciela</vt:lpstr>
      <vt:lpstr>Nowelizacja przepisów oceny pracy nauczyciela od 1 września 2019r</vt:lpstr>
      <vt:lpstr>Awans zawodowy po nowelizacji!</vt:lpstr>
      <vt:lpstr> Przywrócono poprzednią długość trwania okresu stażu z 21 miesięcy do 9 miesięcy.</vt:lpstr>
      <vt:lpstr>Skrócenie okresu awansu zawodowego o 5 lat powoduje:</vt:lpstr>
      <vt:lpstr>Dodatek za wychowawstwo!</vt:lpstr>
      <vt:lpstr> W tym samym trybie dodatek dla wychowawców przedszkola określa Jednostka Samorządu Terytorialnego  w uzgodnieniu ze związkami zawodowymi.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PROTESTU DO POROZUMIENIA</dc:title>
  <dc:creator>Windows User</dc:creator>
  <cp:lastModifiedBy>Anna</cp:lastModifiedBy>
  <cp:revision>51</cp:revision>
  <dcterms:created xsi:type="dcterms:W3CDTF">2019-08-26T11:19:58Z</dcterms:created>
  <dcterms:modified xsi:type="dcterms:W3CDTF">2019-09-11T11:13:47Z</dcterms:modified>
</cp:coreProperties>
</file>